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7E6E7-739E-44E5-AC5D-E29F26740441}" type="datetimeFigureOut">
              <a:rPr lang="tr-TR" smtClean="0"/>
              <a:t>7.01.2025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4950C-0F66-4C4F-9F78-54003E4F2D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6560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4950C-0F66-4C4F-9F78-54003E4F2D8D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5532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EA4B-26AF-42BF-8E43-4858FEF46F4B}" type="datetimeFigureOut">
              <a:rPr lang="tr-TR" smtClean="0"/>
              <a:t>7.01.2025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88F69-9DCF-4E6F-B4FA-DCE277CAF7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319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EA4B-26AF-42BF-8E43-4858FEF46F4B}" type="datetimeFigureOut">
              <a:rPr lang="tr-TR" smtClean="0"/>
              <a:t>7.01.2025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88F69-9DCF-4E6F-B4FA-DCE277CAF7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8147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EA4B-26AF-42BF-8E43-4858FEF46F4B}" type="datetimeFigureOut">
              <a:rPr lang="tr-TR" smtClean="0"/>
              <a:t>7.01.2025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88F69-9DCF-4E6F-B4FA-DCE277CAF7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4774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EA4B-26AF-42BF-8E43-4858FEF46F4B}" type="datetimeFigureOut">
              <a:rPr lang="tr-TR" smtClean="0"/>
              <a:t>7.01.2025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88F69-9DCF-4E6F-B4FA-DCE277CAF703}" type="slidenum">
              <a:rPr lang="tr-TR" smtClean="0"/>
              <a:t>‹#›</a:t>
            </a:fld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6346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EA4B-26AF-42BF-8E43-4858FEF46F4B}" type="datetimeFigureOut">
              <a:rPr lang="tr-TR" smtClean="0"/>
              <a:t>7.01.2025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88F69-9DCF-4E6F-B4FA-DCE277CAF7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5452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EA4B-26AF-42BF-8E43-4858FEF46F4B}" type="datetimeFigureOut">
              <a:rPr lang="tr-TR" smtClean="0"/>
              <a:t>7.01.2025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88F69-9DCF-4E6F-B4FA-DCE277CAF7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1006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EA4B-26AF-42BF-8E43-4858FEF46F4B}" type="datetimeFigureOut">
              <a:rPr lang="tr-TR" smtClean="0"/>
              <a:t>7.01.2025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88F69-9DCF-4E6F-B4FA-DCE277CAF7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8715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EA4B-26AF-42BF-8E43-4858FEF46F4B}" type="datetimeFigureOut">
              <a:rPr lang="tr-TR" smtClean="0"/>
              <a:t>7.01.2025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88F69-9DCF-4E6F-B4FA-DCE277CAF7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8327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EA4B-26AF-42BF-8E43-4858FEF46F4B}" type="datetimeFigureOut">
              <a:rPr lang="tr-TR" smtClean="0"/>
              <a:t>7.01.2025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88F69-9DCF-4E6F-B4FA-DCE277CAF7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4754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EA4B-26AF-42BF-8E43-4858FEF46F4B}" type="datetimeFigureOut">
              <a:rPr lang="tr-TR" smtClean="0"/>
              <a:t>7.01.2025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88F69-9DCF-4E6F-B4FA-DCE277CAF7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2534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EA4B-26AF-42BF-8E43-4858FEF46F4B}" type="datetimeFigureOut">
              <a:rPr lang="tr-TR" smtClean="0"/>
              <a:t>7.01.2025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88F69-9DCF-4E6F-B4FA-DCE277CAF7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8766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EA4B-26AF-42BF-8E43-4858FEF46F4B}" type="datetimeFigureOut">
              <a:rPr lang="tr-TR" smtClean="0"/>
              <a:t>7.01.2025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88F69-9DCF-4E6F-B4FA-DCE277CAF7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1931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EA4B-26AF-42BF-8E43-4858FEF46F4B}" type="datetimeFigureOut">
              <a:rPr lang="tr-TR" smtClean="0"/>
              <a:t>7.01.2025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88F69-9DCF-4E6F-B4FA-DCE277CAF7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199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EA4B-26AF-42BF-8E43-4858FEF46F4B}" type="datetimeFigureOut">
              <a:rPr lang="tr-TR" smtClean="0"/>
              <a:t>7.01.2025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88F69-9DCF-4E6F-B4FA-DCE277CAF7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0277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EA4B-26AF-42BF-8E43-4858FEF46F4B}" type="datetimeFigureOut">
              <a:rPr lang="tr-TR" smtClean="0"/>
              <a:t>7.01.2025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88F69-9DCF-4E6F-B4FA-DCE277CAF7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8731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EA4B-26AF-42BF-8E43-4858FEF46F4B}" type="datetimeFigureOut">
              <a:rPr lang="tr-TR" smtClean="0"/>
              <a:t>7.01.2025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88F69-9DCF-4E6F-B4FA-DCE277CAF7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5938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EA4B-26AF-42BF-8E43-4858FEF46F4B}" type="datetimeFigureOut">
              <a:rPr lang="tr-TR" smtClean="0"/>
              <a:t>7.01.2025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88F69-9DCF-4E6F-B4FA-DCE277CAF7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9796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B51EA4B-26AF-42BF-8E43-4858FEF46F4B}" type="datetimeFigureOut">
              <a:rPr lang="tr-TR" smtClean="0"/>
              <a:t>7.01.2025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31188F69-9DCF-4E6F-B4FA-DCE277CAF7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22516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524108" y="219114"/>
            <a:ext cx="9958212" cy="1921920"/>
          </a:xfrm>
        </p:spPr>
        <p:txBody>
          <a:bodyPr anchor="ctr">
            <a:noAutofit/>
          </a:bodyPr>
          <a:lstStyle/>
          <a:p>
            <a:pPr algn="ctr"/>
            <a:r>
              <a:rPr lang="tr-TR" sz="6600" b="1" i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AKRAN ZORBALIĞI </a:t>
            </a:r>
            <a:br>
              <a:rPr lang="tr-TR" sz="6600" b="1" i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</a:br>
            <a:r>
              <a:rPr lang="tr-TR" sz="6600" b="1" i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VELİ BİLGİLENDİRME</a:t>
            </a:r>
            <a:endParaRPr lang="tr-TR" sz="6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2" y="2285999"/>
            <a:ext cx="8456340" cy="4493941"/>
          </a:xfrm>
          <a:prstGeom prst="rect">
            <a:avLst/>
          </a:prstGeom>
        </p:spPr>
      </p:pic>
      <p:pic>
        <p:nvPicPr>
          <p:cNvPr id="1026" name="Picture 2" descr="Site Haritası - İstanbul Büyükşehir Şehit Şerife Bacı Çok Programlı Anadolu  Lises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810" y="118753"/>
            <a:ext cx="1509131" cy="202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51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2234" y="189571"/>
            <a:ext cx="11519210" cy="643425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 Okuldaki arkadaşlarından hiç bahsetmiyor ise,</a:t>
            </a:r>
          </a:p>
          <a:p>
            <a:pPr marL="0" indent="0" algn="ctr">
              <a:buNone/>
            </a:pP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5. Okul </a:t>
            </a:r>
            <a:r>
              <a:rPr lang="tr-TR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dışı zamanlarda, okulda edindiği arkadaşlarıyla </a:t>
            </a: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görüşmekten kaçınıyor </a:t>
            </a:r>
            <a:r>
              <a:rPr lang="tr-TR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ise,</a:t>
            </a:r>
          </a:p>
          <a:p>
            <a:pPr marL="0" indent="0" algn="ctr">
              <a:buNone/>
            </a:pP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6. </a:t>
            </a:r>
            <a:r>
              <a:rPr lang="it-IT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Kendi </a:t>
            </a:r>
            <a:r>
              <a:rPr lang="it-IT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ile ilgili olumsuz ifadeleri </a:t>
            </a:r>
            <a:r>
              <a:rPr lang="it-IT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vars</a:t>
            </a: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ya da </a:t>
            </a:r>
            <a:r>
              <a:rPr lang="it-IT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arttıysa</a:t>
            </a:r>
            <a:r>
              <a:rPr lang="it-IT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</a:p>
          <a:p>
            <a:pPr marL="0" indent="0" algn="ctr">
              <a:buNone/>
            </a:pP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7. Tam </a:t>
            </a:r>
            <a:r>
              <a:rPr lang="tr-TR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olarak açıklayamadığı yara veya </a:t>
            </a: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yara izleri </a:t>
            </a:r>
            <a:r>
              <a:rPr lang="tr-TR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var </a:t>
            </a: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ise,</a:t>
            </a:r>
          </a:p>
          <a:p>
            <a:pPr marL="0" indent="0" algn="ctr">
              <a:buNone/>
            </a:pP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8. Okuldaki </a:t>
            </a:r>
            <a:r>
              <a:rPr lang="tr-TR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arkadaşlarından hiç bahsetmiyor ise,</a:t>
            </a:r>
          </a:p>
          <a:p>
            <a:pPr marL="0" indent="0" algn="ctr">
              <a:buNone/>
            </a:pP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9. Okul </a:t>
            </a:r>
            <a:r>
              <a:rPr lang="tr-TR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dışı zamanlarda, okulda edindiği arkadaşlarıyla </a:t>
            </a: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görüşmekten kaçınıyor </a:t>
            </a:r>
            <a:r>
              <a:rPr lang="tr-TR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ise</a:t>
            </a: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endParaRPr lang="tr-TR" sz="3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06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2234" y="702527"/>
            <a:ext cx="11630722" cy="547443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10. İştahında </a:t>
            </a:r>
            <a:r>
              <a:rPr lang="tr-TR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kapanma </a:t>
            </a: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veya azalma var ise,</a:t>
            </a:r>
          </a:p>
          <a:p>
            <a:pPr marL="0" indent="0" algn="ctr">
              <a:buNone/>
            </a:pP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11. Normal düzeninde değişiklikler fark ettiyseniz(yemek yeme, uyku</a:t>
            </a:r>
            <a:r>
              <a:rPr lang="tr-TR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oyun vb.),</a:t>
            </a:r>
          </a:p>
          <a:p>
            <a:pPr marL="0" indent="0" algn="ctr">
              <a:buNone/>
            </a:pP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12. Duygu dalgalanmalarının normalden </a:t>
            </a:r>
            <a:r>
              <a:rPr lang="tr-TR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fazla olması (</a:t>
            </a: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öfke patlamaları</a:t>
            </a:r>
            <a:r>
              <a:rPr lang="tr-TR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ağlama </a:t>
            </a: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krizleri vb</a:t>
            </a:r>
            <a:r>
              <a:rPr lang="tr-TR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.),</a:t>
            </a:r>
          </a:p>
        </p:txBody>
      </p:sp>
    </p:spTree>
    <p:extLst>
      <p:ext uri="{BB962C8B-B14F-4D97-AF65-F5344CB8AC3E}">
        <p14:creationId xmlns:p14="http://schemas.microsoft.com/office/powerpoint/2010/main" val="3635916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41907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Bunlar </a:t>
            </a:r>
            <a:r>
              <a:rPr lang="tr-TR" sz="32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sadece zorbalığa ait ipuçları değil, </a:t>
            </a:r>
            <a:r>
              <a:rPr lang="tr-TR" sz="32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çocuğunuzun duygusal </a:t>
            </a:r>
            <a:r>
              <a:rPr lang="tr-TR" sz="32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sıkıntıda olduğuna dair uyarılardır.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784196"/>
            <a:ext cx="10515600" cy="24086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Ancak </a:t>
            </a:r>
            <a:r>
              <a:rPr lang="tr-TR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çocuğunuzun zorbalığa uğruyor olma ihtimalini </a:t>
            </a: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göz önünde </a:t>
            </a:r>
            <a:r>
              <a:rPr lang="tr-TR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bulundurmanız önemlidir. Çocuğunuzdaki </a:t>
            </a: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değişimleri gözlemlemek </a:t>
            </a:r>
            <a:r>
              <a:rPr lang="tr-TR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 daha sonra onu dinleyerek ona destek </a:t>
            </a: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olmanız önemlidir</a:t>
            </a:r>
            <a:r>
              <a:rPr lang="tr-TR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280" y="4406588"/>
            <a:ext cx="439344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986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7981" y="175554"/>
            <a:ext cx="10993244" cy="3080603"/>
          </a:xfrm>
        </p:spPr>
        <p:txBody>
          <a:bodyPr>
            <a:normAutofit/>
          </a:bodyPr>
          <a:lstStyle/>
          <a:p>
            <a:pPr algn="ctr"/>
            <a:r>
              <a:rPr lang="tr-TR" sz="4800" b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Eğer </a:t>
            </a:r>
            <a:r>
              <a:rPr lang="tr-TR" sz="4800" b="1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/>
            </a:r>
            <a:br>
              <a:rPr lang="tr-TR" sz="4800" b="1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</a:br>
            <a:r>
              <a:rPr lang="tr-TR" sz="4800" b="1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Çocuğunuz </a:t>
            </a:r>
            <a:r>
              <a:rPr lang="tr-TR" sz="4800" b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Zorbalığa Uğruyor İse</a:t>
            </a:r>
            <a:br>
              <a:rPr lang="tr-TR" sz="4800" b="1" dirty="0">
                <a:solidFill>
                  <a:srgbClr val="FFFF00"/>
                </a:solidFill>
                <a:latin typeface="Arial Rounded MT Bold" panose="020F0704030504030204" pitchFamily="34" charset="0"/>
              </a:rPr>
            </a:br>
            <a:r>
              <a:rPr lang="tr-TR" sz="4800" b="1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Anne-Baba </a:t>
            </a:r>
            <a:br>
              <a:rPr lang="tr-TR" sz="4800" b="1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</a:br>
            <a:r>
              <a:rPr lang="tr-TR" sz="4800" b="1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Olarak </a:t>
            </a:r>
            <a:r>
              <a:rPr lang="tr-TR" sz="4800" b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Ne Yapabilirsiniz?</a:t>
            </a:r>
            <a:endParaRPr lang="tr-TR" sz="480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122" name="Picture 2" descr="Anne Baba Evlat Kombin Aile Tişört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634" y="3256158"/>
            <a:ext cx="6245225" cy="341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ite Haritası - İstanbul Büyükşehir Şehit Şerife Bacı Çok Programlı Anadolu  Lises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0566" y="0"/>
            <a:ext cx="1531434" cy="215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130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193" y="814040"/>
            <a:ext cx="11396551" cy="5084143"/>
          </a:xfrm>
        </p:spPr>
        <p:txBody>
          <a:bodyPr anchor="ctr">
            <a:normAutofit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tr-TR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Onu anlamaya çalışın.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Çocuğunuzun </a:t>
            </a:r>
            <a:r>
              <a:rPr lang="tr-TR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yaşadığı </a:t>
            </a: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sıkıntıları açık uçlu sorular </a:t>
            </a:r>
            <a:r>
              <a:rPr lang="tr-TR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sorarak ne hissettiğini anlamaya çalışın ve </a:t>
            </a: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empatik olun. Aranızda iyi bir güven ilişkisi olması için iyi bir iletişime ihtiyacınız vardır.</a:t>
            </a:r>
            <a:endParaRPr lang="tr-TR" sz="3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Size </a:t>
            </a:r>
            <a:r>
              <a:rPr lang="tr-TR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 zaman ihtiyacı olsa yanında olacağınızı ve </a:t>
            </a: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istediğini anlatabileceğine </a:t>
            </a:r>
            <a:r>
              <a:rPr lang="tr-TR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dair telkin vermeniz, çocuğunuzun </a:t>
            </a: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kendini daha </a:t>
            </a:r>
            <a:r>
              <a:rPr lang="tr-TR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güvende hissetmesine yardımcı olacaktır.</a:t>
            </a:r>
          </a:p>
        </p:txBody>
      </p:sp>
    </p:spTree>
    <p:extLst>
      <p:ext uri="{BB962C8B-B14F-4D97-AF65-F5344CB8AC3E}">
        <p14:creationId xmlns:p14="http://schemas.microsoft.com/office/powerpoint/2010/main" val="2188805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4965" y="546410"/>
            <a:ext cx="11842595" cy="5630553"/>
          </a:xfrm>
        </p:spPr>
        <p:txBody>
          <a:bodyPr anchor="ctr">
            <a:normAutofit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tr-TR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Çocuğunuzun </a:t>
            </a: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zorbalığa uğruyor </a:t>
            </a:r>
            <a:r>
              <a:rPr lang="tr-TR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olmasının sebebi </a:t>
            </a: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onun hatalı </a:t>
            </a:r>
            <a:r>
              <a:rPr lang="tr-TR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bir </a:t>
            </a: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davranışı değildir</a:t>
            </a:r>
            <a:r>
              <a:rPr lang="tr-TR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Çocuğunuzu suçlamayın</a:t>
            </a: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Onu suçlamanız çocuğunuzun </a:t>
            </a:r>
            <a:r>
              <a:rPr lang="tr-TR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daha </a:t>
            </a: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 kırılmasına ve yaralanmasına</a:t>
            </a:r>
            <a:r>
              <a:rPr lang="tr-TR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zorbalık </a:t>
            </a: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yapan akranına </a:t>
            </a:r>
            <a:r>
              <a:rPr lang="tr-TR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karşı daha da </a:t>
            </a: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güçsüz hissetmesine </a:t>
            </a:r>
            <a:r>
              <a:rPr lang="tr-TR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neden olabilir</a:t>
            </a: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tr-TR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Çocuğunuza ‘’Aşırı </a:t>
            </a: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hassas davranıyorsun</a:t>
            </a:r>
            <a:r>
              <a:rPr lang="tr-TR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.” ,’</a:t>
            </a: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’Arkadaşlar arasında </a:t>
            </a:r>
            <a:r>
              <a:rPr lang="tr-TR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olur böyle şeyler.” </a:t>
            </a: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Veya “Geçer</a:t>
            </a:r>
            <a:r>
              <a:rPr lang="tr-TR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” gibi ifadeler </a:t>
            </a: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kullanmayın. Çocuğunuzun </a:t>
            </a:r>
            <a:r>
              <a:rPr lang="tr-TR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bu döneminde </a:t>
            </a: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güçlü durabilmek </a:t>
            </a:r>
            <a:r>
              <a:rPr lang="tr-TR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için en çok </a:t>
            </a: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sizlerin desteğine </a:t>
            </a:r>
            <a:r>
              <a:rPr lang="tr-TR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 anlayışına ihtiyacı var.</a:t>
            </a:r>
          </a:p>
        </p:txBody>
      </p:sp>
    </p:spTree>
    <p:extLst>
      <p:ext uri="{BB962C8B-B14F-4D97-AF65-F5344CB8AC3E}">
        <p14:creationId xmlns:p14="http://schemas.microsoft.com/office/powerpoint/2010/main" val="3482924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34537" y="301082"/>
            <a:ext cx="11496907" cy="6322741"/>
          </a:xfrm>
        </p:spPr>
        <p:txBody>
          <a:bodyPr anchor="ctr">
            <a:normAutofit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tr-TR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Çocuğunuza ona nasıl yardımcı olabileceğinizi sorun, </a:t>
            </a: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birlikte çözüm </a:t>
            </a:r>
            <a:r>
              <a:rPr lang="tr-TR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arayın, bir strateji belirleyin ve ona rehberlik edin</a:t>
            </a: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tr-TR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</a:t>
            </a:r>
            <a:r>
              <a:rPr lang="nb-NO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endisine </a:t>
            </a:r>
            <a:r>
              <a:rPr lang="nb-NO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olan güveninin artması, kendini yeterli </a:t>
            </a:r>
            <a:r>
              <a:rPr lang="nb-NO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</a:t>
            </a: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güçlü </a:t>
            </a:r>
            <a:r>
              <a:rPr lang="tr-TR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hissetmesi içinde iyi olduğu bir alanı belirlemek, </a:t>
            </a: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geliştirmek önemlidir</a:t>
            </a:r>
            <a:r>
              <a:rPr lang="tr-TR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Çocuğunuzun </a:t>
            </a:r>
            <a:r>
              <a:rPr lang="tr-TR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iyi olduğu ve onu mutlu eden bir alan keşfedin</a:t>
            </a: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Çocuğunuzu </a:t>
            </a:r>
            <a:r>
              <a:rPr lang="tr-TR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zorbalık </a:t>
            </a: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ile ilgili </a:t>
            </a:r>
            <a:r>
              <a:rPr lang="tr-TR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bilgilendirin.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Birçok </a:t>
            </a:r>
            <a:r>
              <a:rPr lang="tr-TR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kişinin bu </a:t>
            </a: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durumda olabildiğini</a:t>
            </a:r>
            <a:r>
              <a:rPr lang="tr-TR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çocuğunuzun herhangi </a:t>
            </a:r>
            <a:r>
              <a:rPr lang="tr-TR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bir </a:t>
            </a: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özelliğinden dolayı kaynaklanmadığını ona </a:t>
            </a:r>
            <a:r>
              <a:rPr lang="tr-TR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iletin.</a:t>
            </a:r>
          </a:p>
        </p:txBody>
      </p:sp>
    </p:spTree>
    <p:extLst>
      <p:ext uri="{BB962C8B-B14F-4D97-AF65-F5344CB8AC3E}">
        <p14:creationId xmlns:p14="http://schemas.microsoft.com/office/powerpoint/2010/main" val="3449833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34174" y="178420"/>
            <a:ext cx="11731083" cy="43266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Okul sisteminde önlemlerin alınması için rehberlik servisi ile </a:t>
            </a: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görüşün, iletişimde </a:t>
            </a:r>
            <a:r>
              <a:rPr lang="tr-TR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kalın.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Okulun </a:t>
            </a:r>
            <a:r>
              <a:rPr lang="tr-TR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zorbalığı önleme çalışmaları yapmasını talep </a:t>
            </a: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edebilirsiniz.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Her </a:t>
            </a:r>
            <a:r>
              <a:rPr lang="tr-TR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okulun zorbalığı önlemek amaçlı bir çalışmada </a:t>
            </a: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bulunması, çocukların </a:t>
            </a:r>
            <a:r>
              <a:rPr lang="tr-TR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okulda kendilerini güvende hissederek, </a:t>
            </a: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rahatlıkla eğitimlerine </a:t>
            </a:r>
            <a:r>
              <a:rPr lang="tr-TR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devam edebilmeleri açısından büyük önem taşır.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774" y="4505093"/>
            <a:ext cx="3576960" cy="22302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5749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56839" y="342824"/>
            <a:ext cx="11474605" cy="3437440"/>
          </a:xfrm>
        </p:spPr>
        <p:txBody>
          <a:bodyPr>
            <a:normAutofit/>
          </a:bodyPr>
          <a:lstStyle/>
          <a:p>
            <a:pPr algn="ctr"/>
            <a:r>
              <a:rPr lang="tr-TR" sz="5400" b="1" dirty="0" smtClean="0">
                <a:latin typeface="Arial Rounded MT Bold" panose="020F0704030504030204" pitchFamily="34" charset="0"/>
              </a:rPr>
              <a:t>ÇOCUĞUNUZLA</a:t>
            </a:r>
            <a:br>
              <a:rPr lang="tr-TR" sz="5400" b="1" dirty="0" smtClean="0">
                <a:latin typeface="Arial Rounded MT Bold" panose="020F0704030504030204" pitchFamily="34" charset="0"/>
              </a:rPr>
            </a:br>
            <a:r>
              <a:rPr lang="tr-TR" sz="5400" b="1" dirty="0" smtClean="0">
                <a:latin typeface="Arial Rounded MT Bold" panose="020F0704030504030204" pitchFamily="34" charset="0"/>
              </a:rPr>
              <a:t>STRATEJİ </a:t>
            </a:r>
            <a:br>
              <a:rPr lang="tr-TR" sz="5400" b="1" dirty="0" smtClean="0">
                <a:latin typeface="Arial Rounded MT Bold" panose="020F0704030504030204" pitchFamily="34" charset="0"/>
              </a:rPr>
            </a:br>
            <a:r>
              <a:rPr lang="tr-TR" sz="5400" b="1" dirty="0" smtClean="0">
                <a:latin typeface="Arial Rounded MT Bold" panose="020F0704030504030204" pitchFamily="34" charset="0"/>
              </a:rPr>
              <a:t>BELİRLEYİN…</a:t>
            </a:r>
            <a:endParaRPr lang="tr-TR" sz="5400" dirty="0">
              <a:latin typeface="Arial Rounded MT Bold" panose="020F070403050403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737" y="3780264"/>
            <a:ext cx="5887844" cy="302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514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6478" y="256478"/>
            <a:ext cx="11630722" cy="6467707"/>
          </a:xfrm>
        </p:spPr>
        <p:txBody>
          <a:bodyPr anchor="ctr">
            <a:normAutofit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tr-TR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Zorbalık yapan kişiyi görmezden </a:t>
            </a: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gelmek</a:t>
            </a:r>
            <a:r>
              <a:rPr lang="tr-TR" sz="3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zorbalığa uğrayan bir </a:t>
            </a:r>
            <a:r>
              <a:rPr lang="tr-TR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çocuk için çok güç olsa da en </a:t>
            </a:r>
            <a:r>
              <a:rPr lang="tr-TR" sz="3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önemli stratejilerdendir.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Zorbalığa </a:t>
            </a:r>
            <a:r>
              <a:rPr lang="tr-TR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uğrama anında </a:t>
            </a:r>
            <a:r>
              <a:rPr lang="tr-TR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kullanılabilecek belli ifadeleri </a:t>
            </a:r>
            <a:r>
              <a:rPr lang="tr-TR" sz="3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önceden belirleyin, </a:t>
            </a: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kullanabileceği </a:t>
            </a:r>
            <a:r>
              <a:rPr lang="tr-TR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kısa, </a:t>
            </a: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sade ifadeler</a:t>
            </a:r>
            <a:r>
              <a:rPr lang="tr-TR" sz="3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öğretin. 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tr-TR" sz="3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Örneğin </a:t>
            </a:r>
            <a:r>
              <a:rPr lang="tr-TR" sz="3200" b="1" i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”Yeter </a:t>
            </a:r>
            <a:r>
              <a:rPr lang="tr-TR" sz="3200" b="1" i="1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artık</a:t>
            </a:r>
            <a:r>
              <a:rPr lang="tr-TR" sz="3200" b="1" i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!”</a:t>
            </a:r>
            <a:r>
              <a:rPr lang="tr-TR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veya </a:t>
            </a:r>
            <a:r>
              <a:rPr lang="tr-TR" sz="3200" b="1" i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“Dur!”</a:t>
            </a:r>
            <a:r>
              <a:rPr lang="tr-TR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gibi. Uygun ifadeyi </a:t>
            </a:r>
            <a:r>
              <a:rPr lang="tr-TR" sz="3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bulmak için </a:t>
            </a:r>
            <a:r>
              <a:rPr lang="tr-TR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çocuğunuzun neyi, nasıl söylerken rahat ettiğini de </a:t>
            </a:r>
            <a:r>
              <a:rPr lang="tr-TR" sz="3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göz önünde bulundurun.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Çocuğunuz </a:t>
            </a:r>
            <a:r>
              <a:rPr lang="tr-TR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zorbalığa uğradığında</a:t>
            </a:r>
            <a:r>
              <a:rPr lang="tr-TR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belirlediğiniz </a:t>
            </a:r>
            <a:r>
              <a:rPr lang="tr-TR" sz="3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ifadeyi söyledikten </a:t>
            </a:r>
            <a:r>
              <a:rPr lang="tr-TR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sonra ortamdan uzaklaşmasını gerektiğini ona </a:t>
            </a:r>
            <a:r>
              <a:rPr lang="tr-TR" sz="3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öğretin </a:t>
            </a:r>
            <a:r>
              <a:rPr lang="da-DK" sz="3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 </a:t>
            </a:r>
            <a:r>
              <a:rPr lang="da-DK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bunu evde pratik </a:t>
            </a:r>
            <a:r>
              <a:rPr lang="da-DK" sz="3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edin.</a:t>
            </a:r>
            <a:endParaRPr lang="tr-TR" sz="3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515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89933"/>
            <a:ext cx="10515600" cy="392394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tr-TR" sz="4400" b="1" dirty="0" smtClean="0">
                <a:latin typeface="Arial Black" panose="020B0A04020102020204" pitchFamily="34" charset="0"/>
              </a:rPr>
              <a:t>ZORBALIK:</a:t>
            </a:r>
            <a:endParaRPr lang="tr-TR" sz="4400" dirty="0" smtClean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tr-TR" sz="4400" dirty="0">
                <a:latin typeface="Arial Black" panose="020B0A04020102020204" pitchFamily="34" charset="0"/>
              </a:rPr>
              <a:t>G</a:t>
            </a:r>
            <a:r>
              <a:rPr lang="tr-TR" sz="4400" dirty="0" smtClean="0">
                <a:latin typeface="Arial Black" panose="020B0A04020102020204" pitchFamily="34" charset="0"/>
              </a:rPr>
              <a:t>üç </a:t>
            </a:r>
            <a:r>
              <a:rPr lang="tr-TR" sz="4400" dirty="0">
                <a:latin typeface="Arial Black" panose="020B0A04020102020204" pitchFamily="34" charset="0"/>
              </a:rPr>
              <a:t>eşitliğinin olmadığı, süreklilik </a:t>
            </a:r>
            <a:r>
              <a:rPr lang="tr-TR" sz="4400" dirty="0" smtClean="0">
                <a:latin typeface="Arial Black" panose="020B0A04020102020204" pitchFamily="34" charset="0"/>
              </a:rPr>
              <a:t>gösteren, zarar verici </a:t>
            </a:r>
            <a:r>
              <a:rPr lang="tr-TR" sz="4400" dirty="0">
                <a:latin typeface="Arial Black" panose="020B0A04020102020204" pitchFamily="34" charset="0"/>
              </a:rPr>
              <a:t>veya rahatsız edici saldırgan </a:t>
            </a:r>
            <a:r>
              <a:rPr lang="tr-TR" sz="4400" dirty="0" smtClean="0">
                <a:latin typeface="Arial Black" panose="020B0A04020102020204" pitchFamily="34" charset="0"/>
              </a:rPr>
              <a:t>davranışların geneline denir.</a:t>
            </a:r>
            <a:endParaRPr lang="tr-TR" sz="4400" dirty="0">
              <a:latin typeface="Arial Black" panose="020B0A0402010202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892" y="4213881"/>
            <a:ext cx="4596161" cy="2487999"/>
          </a:xfrm>
          <a:prstGeom prst="rect">
            <a:avLst/>
          </a:prstGeom>
        </p:spPr>
      </p:pic>
      <p:pic>
        <p:nvPicPr>
          <p:cNvPr id="1030" name="Picture 6" descr="Akran Zorbalığı Nedir? Nasıl Engellenir? | Evimdekipsikolog | Blo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396" y="4236183"/>
            <a:ext cx="4637048" cy="24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ite Haritası - İstanbul Büyükşehir Şehit Şerife Bacı Çok Programlı Anadolu  Lises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749" y="1"/>
            <a:ext cx="126323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401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6478" y="256477"/>
            <a:ext cx="11630722" cy="6322743"/>
          </a:xfrm>
        </p:spPr>
        <p:txBody>
          <a:bodyPr anchor="ctr">
            <a:normAutofit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Anlık </a:t>
            </a:r>
            <a:r>
              <a:rPr lang="tr-TR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tepkileri kontrol </a:t>
            </a: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edebilmek: Herkes </a:t>
            </a:r>
            <a:r>
              <a:rPr lang="tr-TR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gibi çocuğunuzda onu üzecek veya öfkelendirecek bir </a:t>
            </a: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söz duyduğunda </a:t>
            </a:r>
            <a:r>
              <a:rPr lang="tr-TR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hemen tepki göstermek </a:t>
            </a: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isteyecektir.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Eğer </a:t>
            </a:r>
            <a:r>
              <a:rPr lang="tr-TR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onu üzecek veya kıracak bir şey duyduğunda </a:t>
            </a: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kendini kaybederek</a:t>
            </a:r>
            <a:r>
              <a:rPr lang="tr-TR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ağlayarak, bağırarak tepki gösterirse, zorbalık </a:t>
            </a: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yapan kişinin </a:t>
            </a:r>
            <a:r>
              <a:rPr lang="tr-TR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istediği amaca ulaşmış </a:t>
            </a: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olacağını özellikle hatırlatın.</a:t>
            </a:r>
            <a:endParaRPr lang="tr-TR" sz="3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485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64273" y="242460"/>
            <a:ext cx="11463453" cy="1519425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Okulda güvendiği bir kişiyle zorbalığa uğradığını </a:t>
            </a: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paylaşması için </a:t>
            </a:r>
            <a:r>
              <a:rPr lang="tr-TR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cesaretlendirin:</a:t>
            </a:r>
            <a:endParaRPr lang="tr-TR" sz="3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3024" y="1761886"/>
            <a:ext cx="11731083" cy="4861932"/>
          </a:xfrm>
        </p:spPr>
        <p:txBody>
          <a:bodyPr anchor="ctr">
            <a:noAutofit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tr-TR" sz="3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Çocuğunuza ispiyonlamak </a:t>
            </a:r>
            <a:r>
              <a:rPr lang="tr-TR" sz="3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ile </a:t>
            </a:r>
            <a:r>
              <a:rPr lang="tr-TR" sz="3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söylemek / </a:t>
            </a:r>
            <a:r>
              <a:rPr lang="tr-TR" sz="3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anlatmak arasındaki </a:t>
            </a:r>
            <a:r>
              <a:rPr lang="tr-TR" sz="3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farkı anlatabilirsiniz</a:t>
            </a:r>
            <a:r>
              <a:rPr lang="tr-TR" sz="3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tr-TR" sz="3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Yaşadığı durumu </a:t>
            </a:r>
            <a:r>
              <a:rPr lang="tr-TR" sz="3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güvendiği </a:t>
            </a:r>
            <a:r>
              <a:rPr lang="tr-TR" sz="3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bir yetişkine anlatmasının hem </a:t>
            </a:r>
            <a:r>
              <a:rPr lang="tr-TR" sz="3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kendini hem </a:t>
            </a:r>
            <a:r>
              <a:rPr lang="tr-TR" sz="3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başkalarını </a:t>
            </a:r>
            <a:r>
              <a:rPr lang="tr-TR" sz="3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korumak </a:t>
            </a:r>
            <a:r>
              <a:rPr lang="tr-TR" sz="3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için gerekli </a:t>
            </a:r>
            <a:r>
              <a:rPr lang="tr-TR" sz="3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olabileceğinden </a:t>
            </a:r>
            <a:r>
              <a:rPr lang="tr-TR" sz="3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bahsedebilirsiniz.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tr-TR" sz="3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Zorbalık döngüsünde </a:t>
            </a:r>
            <a:r>
              <a:rPr lang="tr-TR" sz="3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yer almayan arkadaşları ile sosyal ilişkilerini </a:t>
            </a:r>
            <a:r>
              <a:rPr lang="tr-TR" sz="3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güçlendirmek </a:t>
            </a:r>
            <a:r>
              <a:rPr lang="tr-TR" sz="3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için okul </a:t>
            </a:r>
            <a:r>
              <a:rPr lang="tr-TR" sz="3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dışı </a:t>
            </a:r>
            <a:r>
              <a:rPr lang="tr-TR" sz="3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aktiviteler düzenleyin</a:t>
            </a:r>
            <a:r>
              <a:rPr lang="tr-TR" sz="3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tr-TR" sz="3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Böylece </a:t>
            </a:r>
            <a:r>
              <a:rPr lang="tr-TR" sz="3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çocuğunuz </a:t>
            </a:r>
            <a:r>
              <a:rPr lang="tr-TR" sz="3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yalnız olmadığını </a:t>
            </a:r>
            <a:r>
              <a:rPr lang="tr-TR" sz="3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hisseder </a:t>
            </a:r>
            <a:r>
              <a:rPr lang="tr-TR" sz="3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 zorbalığa </a:t>
            </a:r>
            <a:r>
              <a:rPr lang="tr-TR" sz="3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karşı daha </a:t>
            </a:r>
            <a:r>
              <a:rPr lang="tr-TR" sz="3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güçlü durabilir</a:t>
            </a:r>
            <a:r>
              <a:rPr lang="tr-TR" sz="3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0753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56839" y="298219"/>
            <a:ext cx="11474605" cy="624754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İB ŞEHİT ŞERİFE BACI ÇPAL REHBERLİK SERVİSİ</a:t>
            </a:r>
            <a:endParaRPr lang="tr-TR" sz="54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124" name="Picture 4" descr="Site Haritası - İstanbul Büyükşehir Şehit Şerife Bacı Çok Programlı Anadolu  Lises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466" y="298219"/>
            <a:ext cx="1861977" cy="224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775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253616"/>
            <a:ext cx="10515600" cy="1251802"/>
          </a:xfrm>
        </p:spPr>
        <p:txBody>
          <a:bodyPr>
            <a:normAutofit/>
          </a:bodyPr>
          <a:lstStyle/>
          <a:p>
            <a:pPr algn="ctr"/>
            <a:r>
              <a:rPr lang="tr-TR" sz="6000" b="1" dirty="0" smtClean="0">
                <a:latin typeface="Arial Rounded MT Bold" panose="020F0704030504030204" pitchFamily="34" charset="0"/>
              </a:rPr>
              <a:t>AKRAN ZORBALIĞI</a:t>
            </a:r>
            <a:endParaRPr lang="tr-TR" sz="6000" dirty="0">
              <a:latin typeface="Arial Rounded MT Bold" panose="020F07040305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5687" y="1483116"/>
            <a:ext cx="11496907" cy="28770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4000" dirty="0" smtClean="0">
                <a:latin typeface="Arial Black" panose="020B0A04020102020204" pitchFamily="34" charset="0"/>
              </a:rPr>
              <a:t>	Okullarda aynı yaş grubunda olan bir ya da birkaç çocuğun, aynı yaş grubunda olan bir başka çocuğa karşı yaptığı saldırgan davranışlar olarak tanımlanmaktadır.</a:t>
            </a:r>
            <a:endParaRPr lang="tr-TR" sz="4000" dirty="0">
              <a:latin typeface="Arial Black" panose="020B0A04020102020204" pitchFamily="34" charset="0"/>
            </a:endParaRPr>
          </a:p>
        </p:txBody>
      </p:sp>
      <p:pic>
        <p:nvPicPr>
          <p:cNvPr id="2050" name="Picture 2" descr="Akran Zorbalığı ve Sosyal Beceriler - Sobe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93941"/>
            <a:ext cx="5094249" cy="231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kullarda yaygınlaşan zorbalık türleri ve başa çıkma yolları - Timetu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093" y="4493941"/>
            <a:ext cx="4562708" cy="231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695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37478" y="234176"/>
            <a:ext cx="10515600" cy="39586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200" b="0" i="0" u="sng" strike="noStrike" baseline="0" dirty="0" smtClean="0">
                <a:latin typeface="Arial Black" panose="020B0A04020102020204" pitchFamily="34" charset="0"/>
              </a:rPr>
              <a:t>Zorbalık;</a:t>
            </a:r>
          </a:p>
          <a:p>
            <a:pPr marL="0" indent="0" algn="ctr">
              <a:buNone/>
            </a:pPr>
            <a:r>
              <a:rPr lang="tr-TR" sz="3200" b="0" i="0" u="sng" strike="noStrike" baseline="0" dirty="0" smtClean="0">
                <a:latin typeface="Arial Black" panose="020B0A04020102020204" pitchFamily="34" charset="0"/>
              </a:rPr>
              <a:t>genel olarak 4 başlık altında toplanır.</a:t>
            </a:r>
          </a:p>
          <a:p>
            <a:pPr marL="0" indent="0" algn="ctr">
              <a:buNone/>
            </a:pPr>
            <a:endParaRPr lang="tr-TR" sz="3200" b="0" i="0" u="none" strike="noStrike" baseline="0" dirty="0" smtClean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tr-TR" sz="3200" dirty="0">
                <a:latin typeface="Arial Black" panose="020B0A04020102020204" pitchFamily="34" charset="0"/>
              </a:rPr>
              <a:t>•</a:t>
            </a:r>
            <a:r>
              <a:rPr lang="tr-TR" sz="3200" b="1" dirty="0">
                <a:latin typeface="Arial Black" panose="020B0A04020102020204" pitchFamily="34" charset="0"/>
              </a:rPr>
              <a:t>Fiziksel zorbalık</a:t>
            </a:r>
          </a:p>
          <a:p>
            <a:pPr marL="0" indent="0" algn="ctr">
              <a:buNone/>
            </a:pPr>
            <a:r>
              <a:rPr lang="tr-TR" sz="3200" dirty="0">
                <a:latin typeface="Arial Black" panose="020B0A04020102020204" pitchFamily="34" charset="0"/>
              </a:rPr>
              <a:t>•</a:t>
            </a:r>
            <a:r>
              <a:rPr lang="tr-TR" sz="3200" b="1" dirty="0">
                <a:latin typeface="Arial Black" panose="020B0A04020102020204" pitchFamily="34" charset="0"/>
              </a:rPr>
              <a:t>Sözel zorbalık</a:t>
            </a:r>
          </a:p>
          <a:p>
            <a:pPr marL="0" indent="0" algn="ctr">
              <a:buNone/>
            </a:pPr>
            <a:r>
              <a:rPr lang="tr-TR" sz="3200" dirty="0">
                <a:latin typeface="Arial Black" panose="020B0A04020102020204" pitchFamily="34" charset="0"/>
              </a:rPr>
              <a:t>•</a:t>
            </a:r>
            <a:r>
              <a:rPr lang="tr-TR" sz="3200" b="1" dirty="0">
                <a:latin typeface="Arial Black" panose="020B0A04020102020204" pitchFamily="34" charset="0"/>
              </a:rPr>
              <a:t>Sosyal zorbalık</a:t>
            </a:r>
          </a:p>
          <a:p>
            <a:pPr marL="0" indent="0" algn="ctr">
              <a:buNone/>
            </a:pPr>
            <a:r>
              <a:rPr lang="tr-TR" sz="3200" dirty="0">
                <a:latin typeface="Arial Black" panose="020B0A04020102020204" pitchFamily="34" charset="0"/>
              </a:rPr>
              <a:t>•</a:t>
            </a:r>
            <a:r>
              <a:rPr lang="tr-TR" sz="3200" b="1" dirty="0">
                <a:latin typeface="Arial Black" panose="020B0A04020102020204" pitchFamily="34" charset="0"/>
              </a:rPr>
              <a:t>Siber zorbalık</a:t>
            </a:r>
            <a:endParaRPr lang="tr-TR" sz="3200" dirty="0">
              <a:latin typeface="Arial Black" panose="020B0A04020102020204" pitchFamily="34" charset="0"/>
            </a:endParaRPr>
          </a:p>
        </p:txBody>
      </p:sp>
      <p:pic>
        <p:nvPicPr>
          <p:cNvPr id="3074" name="Picture 2" descr="3 Soruda Akran Zorbalığı ve Akran Baskısı - Mentalium Psikoloj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987" y="4273007"/>
            <a:ext cx="4525226" cy="240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ite Haritası - İstanbul Büyükşehir Şehit Şerife Bacı Çok Programlı Anadolu  Lises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0844" y="0"/>
            <a:ext cx="1351156" cy="188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555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51897"/>
            <a:ext cx="10515600" cy="1186249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6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Zorbalık döngüsünde temel olarak üç grup yer alır: </a:t>
            </a:r>
            <a:r>
              <a:rPr lang="tr-TR" sz="36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/>
            </a:r>
            <a:br>
              <a:rPr lang="tr-TR" sz="36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</a:br>
            <a:r>
              <a:rPr lang="tr-TR" sz="3600" b="1" i="1" u="sng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zorba olan</a:t>
            </a:r>
            <a:r>
              <a:rPr lang="tr-TR" sz="36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, </a:t>
            </a:r>
            <a:r>
              <a:rPr lang="tr-TR" sz="3600" b="1" i="1" u="sng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mağdur olan </a:t>
            </a:r>
            <a:r>
              <a:rPr lang="tr-TR" sz="36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ve </a:t>
            </a:r>
            <a:r>
              <a:rPr lang="tr-TR" sz="3600" b="1" i="1" u="sng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seyirci olan.</a:t>
            </a:r>
            <a:endParaRPr lang="tr-TR" sz="3600" b="1" i="1" u="sng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3024" y="1460811"/>
            <a:ext cx="11831444" cy="2854712"/>
          </a:xfrm>
        </p:spPr>
        <p:txBody>
          <a:bodyPr anchor="ctr">
            <a:normAutofit lnSpcReduction="10000"/>
          </a:bodyPr>
          <a:lstStyle/>
          <a:p>
            <a:pPr algn="ctr"/>
            <a:r>
              <a:rPr lang="tr-TR" b="1" i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Zorba</a:t>
            </a:r>
            <a:r>
              <a:rPr lang="tr-TR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zorbalığı başlatan, kurbandan fiziksel ve psikolojik olarak daha </a:t>
            </a:r>
            <a:r>
              <a:rPr lang="tr-TR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kuvvetli konumda </a:t>
            </a:r>
            <a:r>
              <a:rPr lang="tr-TR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olan ve kurbana zarar veren bireydir.</a:t>
            </a:r>
          </a:p>
          <a:p>
            <a:pPr algn="ctr"/>
            <a:r>
              <a:rPr lang="tr-TR" b="1" i="1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Mağdur</a:t>
            </a:r>
            <a:r>
              <a:rPr lang="tr-TR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zorbanın </a:t>
            </a:r>
            <a:r>
              <a:rPr lang="tr-TR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tekrarlı zarar verici davranışlarına maruz kalan bireydir.</a:t>
            </a:r>
          </a:p>
          <a:p>
            <a:pPr algn="ctr"/>
            <a:r>
              <a:rPr lang="tr-TR" b="1" i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Seyirci</a:t>
            </a:r>
            <a:r>
              <a:rPr lang="tr-TR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ise zorbalığı fark eden, gözlemleyen ve hiçbir şey yapmayan kişidir.</a:t>
            </a:r>
          </a:p>
        </p:txBody>
      </p:sp>
      <p:pic>
        <p:nvPicPr>
          <p:cNvPr id="4098" name="Picture 2" descr="Akran Zorbalığı Nedir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797" y="4505093"/>
            <a:ext cx="5360406" cy="232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517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643903"/>
            <a:ext cx="10515600" cy="5500416"/>
          </a:xfrm>
        </p:spPr>
        <p:txBody>
          <a:bodyPr>
            <a:normAutofit/>
          </a:bodyPr>
          <a:lstStyle/>
          <a:p>
            <a:pPr algn="ctr"/>
            <a:r>
              <a:rPr lang="tr-T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ÇOCUĞUNUZUN </a:t>
            </a:r>
            <a:br>
              <a:rPr lang="tr-T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tr-T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ZORBALIĞA MARUZ KALDIĞINI</a:t>
            </a:r>
            <a:br>
              <a:rPr lang="tr-T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tr-T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ANLAMAK İÇİN İPUÇLARI</a:t>
            </a:r>
            <a:endParaRPr lang="tr-T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074" name="Picture 2" descr="Site Haritası - İstanbul Büyükşehir Şehit Şerife Bacı Çok Programlı Anadolu  Lises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0" y="0"/>
            <a:ext cx="1576039" cy="202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772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5688" y="446049"/>
            <a:ext cx="11485756" cy="608856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tr-TR" sz="36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Birçok çocuk; </a:t>
            </a:r>
          </a:p>
          <a:p>
            <a:pPr marL="0" indent="0" algn="ctr">
              <a:buNone/>
            </a:pPr>
            <a:r>
              <a:rPr lang="tr-TR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Z</a:t>
            </a:r>
            <a:r>
              <a:rPr lang="tr-TR" sz="36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orbalığa uğradığını anlamayabilir, anlasa bile </a:t>
            </a:r>
            <a:r>
              <a:rPr lang="tr-TR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bunu </a:t>
            </a:r>
            <a:r>
              <a:rPr lang="tr-TR" sz="3600" b="1" i="1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‘Ben zorbalığa uğruyorum’</a:t>
            </a:r>
            <a:r>
              <a:rPr lang="tr-TR" sz="36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şeklinde </a:t>
            </a:r>
            <a:r>
              <a:rPr lang="tr-TR" sz="36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ifade edemeyebilir.</a:t>
            </a:r>
            <a:endParaRPr lang="tr-TR" sz="3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tr-TR" sz="36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Sosyal </a:t>
            </a:r>
            <a:r>
              <a:rPr lang="tr-TR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ilişkilerinde </a:t>
            </a:r>
            <a:r>
              <a:rPr lang="tr-TR" sz="36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yaşadığı sorunları </a:t>
            </a:r>
            <a:r>
              <a:rPr lang="tr-TR" sz="3600" b="1" i="1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utandığından</a:t>
            </a:r>
            <a:r>
              <a:rPr lang="tr-TR" sz="36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tr-TR" sz="3600" b="1" i="1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korktuğundan</a:t>
            </a:r>
            <a:r>
              <a:rPr lang="tr-TR" sz="36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veya </a:t>
            </a:r>
            <a:r>
              <a:rPr lang="tr-TR" sz="3600" b="1" i="1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içine kapanık </a:t>
            </a:r>
            <a:r>
              <a:rPr lang="tr-TR" sz="3600" b="1" i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bir </a:t>
            </a:r>
            <a:r>
              <a:rPr lang="tr-TR" sz="3600" b="1" i="1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yapıda</a:t>
            </a:r>
            <a:r>
              <a:rPr lang="tr-TR" sz="36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olduğundan anlatamayabilir</a:t>
            </a:r>
            <a:r>
              <a:rPr lang="tr-TR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8951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60503" y="791737"/>
            <a:ext cx="10515600" cy="5118409"/>
          </a:xfrm>
        </p:spPr>
        <p:txBody>
          <a:bodyPr/>
          <a:lstStyle/>
          <a:p>
            <a:pPr algn="ctr"/>
            <a:r>
              <a:rPr lang="tr-TR" b="1" i="1" u="sng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Anne Babaların </a:t>
            </a:r>
            <a:br>
              <a:rPr lang="tr-TR" b="1" i="1" u="sng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</a:br>
            <a:r>
              <a:rPr lang="tr-TR" b="1" i="1" u="sng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özellikle dikkat etmesi gereken ipuçları:</a:t>
            </a:r>
            <a:endParaRPr lang="tr-TR" b="1" i="1" u="sng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962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9932" y="869795"/>
            <a:ext cx="11485756" cy="4828478"/>
          </a:xfrm>
        </p:spPr>
        <p:txBody>
          <a:bodyPr anchor="ctr">
            <a:norm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Çocuğunuzun </a:t>
            </a:r>
            <a:r>
              <a:rPr lang="tr-TR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eşyalarının sıklıkla yok olduğunu veya </a:t>
            </a: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zarar görmüş </a:t>
            </a:r>
            <a:r>
              <a:rPr lang="tr-TR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şekilde geri getirdiğini görüyor iseniz,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Okula </a:t>
            </a:r>
            <a:r>
              <a:rPr lang="tr-TR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gitmek </a:t>
            </a: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istemiyor ise </a:t>
            </a:r>
            <a:r>
              <a:rPr lang="tr-TR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(normal </a:t>
            </a: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bir isteksizlikten </a:t>
            </a:r>
            <a:r>
              <a:rPr lang="tr-TR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daha </a:t>
            </a: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fazla ısrarcı </a:t>
            </a:r>
            <a:r>
              <a:rPr lang="tr-TR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olması),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Okul </a:t>
            </a:r>
            <a:r>
              <a:rPr lang="tr-TR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servisine </a:t>
            </a: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binmemek </a:t>
            </a:r>
            <a:r>
              <a:rPr lang="en-US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için </a:t>
            </a:r>
            <a:r>
              <a:rPr lang="en-US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yol arıyor, hep </a:t>
            </a:r>
            <a:r>
              <a:rPr lang="en-US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sizin</a:t>
            </a: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onu </a:t>
            </a:r>
            <a:r>
              <a:rPr lang="tr-TR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okula </a:t>
            </a:r>
            <a:r>
              <a:rPr lang="tr-T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bırakmanızı istiyor </a:t>
            </a:r>
            <a:r>
              <a:rPr lang="tr-TR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ise,</a:t>
            </a:r>
          </a:p>
        </p:txBody>
      </p:sp>
    </p:spTree>
    <p:extLst>
      <p:ext uri="{BB962C8B-B14F-4D97-AF65-F5344CB8AC3E}">
        <p14:creationId xmlns:p14="http://schemas.microsoft.com/office/powerpoint/2010/main" val="3953501808"/>
      </p:ext>
    </p:extLst>
  </p:cSld>
  <p:clrMapOvr>
    <a:masterClrMapping/>
  </p:clrMapOvr>
</p:sld>
</file>

<file path=ppt/theme/theme1.xml><?xml version="1.0" encoding="utf-8"?>
<a:theme xmlns:a="http://schemas.openxmlformats.org/drawingml/2006/main" name="Derinlik">
  <a:themeElements>
    <a:clrScheme name="Derinlik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rinlik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rinlik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TM04033923[[fn=Derinlik]]</Template>
  <TotalTime>154</TotalTime>
  <Words>728</Words>
  <Application>Microsoft Office PowerPoint</Application>
  <PresentationFormat>Geniş ekran</PresentationFormat>
  <Paragraphs>62</Paragraphs>
  <Slides>22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30" baseType="lpstr">
      <vt:lpstr>Arial</vt:lpstr>
      <vt:lpstr>Arial Black</vt:lpstr>
      <vt:lpstr>Arial Rounded MT Bold</vt:lpstr>
      <vt:lpstr>Calibri</vt:lpstr>
      <vt:lpstr>Corbel</vt:lpstr>
      <vt:lpstr>Verdana</vt:lpstr>
      <vt:lpstr>Wingdings</vt:lpstr>
      <vt:lpstr>Derinlik</vt:lpstr>
      <vt:lpstr>AKRAN ZORBALIĞI  VELİ BİLGİLENDİRME</vt:lpstr>
      <vt:lpstr>PowerPoint Sunusu</vt:lpstr>
      <vt:lpstr>AKRAN ZORBALIĞI</vt:lpstr>
      <vt:lpstr>PowerPoint Sunusu</vt:lpstr>
      <vt:lpstr>Zorbalık döngüsünde temel olarak üç grup yer alır:  zorba olan, mağdur olan ve seyirci olan.</vt:lpstr>
      <vt:lpstr>ÇOCUĞUNUZUN  ZORBALIĞA MARUZ KALDIĞINI ANLAMAK İÇİN İPUÇLARI</vt:lpstr>
      <vt:lpstr>PowerPoint Sunusu</vt:lpstr>
      <vt:lpstr>Anne Babaların  özellikle dikkat etmesi gereken ipuçları:</vt:lpstr>
      <vt:lpstr>PowerPoint Sunusu</vt:lpstr>
      <vt:lpstr>PowerPoint Sunusu</vt:lpstr>
      <vt:lpstr>PowerPoint Sunusu</vt:lpstr>
      <vt:lpstr>Bunlar sadece zorbalığa ait ipuçları değil, çocuğunuzun duygusal sıkıntıda olduğuna dair uyarılardır.</vt:lpstr>
      <vt:lpstr>Eğer  Çocuğunuz Zorbalığa Uğruyor İse Anne-Baba  Olarak Ne Yapabilirsiniz?</vt:lpstr>
      <vt:lpstr>PowerPoint Sunusu</vt:lpstr>
      <vt:lpstr>PowerPoint Sunusu</vt:lpstr>
      <vt:lpstr>PowerPoint Sunusu</vt:lpstr>
      <vt:lpstr>PowerPoint Sunusu</vt:lpstr>
      <vt:lpstr>ÇOCUĞUNUZLA STRATEJİ  BELİRLEYİN…</vt:lpstr>
      <vt:lpstr>PowerPoint Sunusu</vt:lpstr>
      <vt:lpstr>PowerPoint Sunusu</vt:lpstr>
      <vt:lpstr>Okulda güvendiği bir kişiyle zorbalığa uğradığını paylaşması için cesaretlendirin:</vt:lpstr>
      <vt:lpstr>İB ŞEHİT ŞERİFE BACI ÇPAL REHBERLİK SERVİSİ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AKRAN ZORBALIĞI  VELİ BİLGİLENDİRME</dc:title>
  <dc:creator>HP</dc:creator>
  <cp:lastModifiedBy>HP</cp:lastModifiedBy>
  <cp:revision>21</cp:revision>
  <dcterms:created xsi:type="dcterms:W3CDTF">2025-01-07T08:21:23Z</dcterms:created>
  <dcterms:modified xsi:type="dcterms:W3CDTF">2025-01-07T12:12:32Z</dcterms:modified>
</cp:coreProperties>
</file>